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64" r:id="rId5"/>
    <p:sldId id="258" r:id="rId6"/>
    <p:sldId id="260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256" autoAdjust="0"/>
  </p:normalViewPr>
  <p:slideViewPr>
    <p:cSldViewPr>
      <p:cViewPr varScale="1">
        <p:scale>
          <a:sx n="62" d="100"/>
          <a:sy n="62" d="100"/>
        </p:scale>
        <p:origin x="-205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56FA9-0008-4372-81F7-942D6445A8CE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FE542-575D-4919-B9BA-B5E0428ED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Introduction to a Radio Telescope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Stuff that comes after that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FE542-575D-4919-B9BA-B5E0428EDCB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the</a:t>
            </a:r>
            <a:r>
              <a:rPr lang="en-US" baseline="0" dirty="0" smtClean="0"/>
              <a:t> telescope and its research goals; then, about the structure of the telescope to segue into what I’m doing and how it’s useful.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2 minutes about what a radio telescope is and how the MWA works.</a:t>
            </a:r>
          </a:p>
          <a:p>
            <a:r>
              <a:rPr lang="en-US" baseline="0" dirty="0" smtClean="0"/>
              <a:t>What it is this thing is going to be connected to.</a:t>
            </a:r>
          </a:p>
          <a:p>
            <a:r>
              <a:rPr lang="en-US" baseline="0" dirty="0" smtClean="0"/>
              <a:t>Radio telescope for astronomy, works differently from optical telescopes.</a:t>
            </a:r>
          </a:p>
          <a:p>
            <a:r>
              <a:rPr lang="en-US" baseline="0" dirty="0" smtClean="0"/>
              <a:t>Here you have to combine signals from many antennas.</a:t>
            </a:r>
          </a:p>
          <a:p>
            <a:r>
              <a:rPr lang="en-US" baseline="0" dirty="0" smtClean="0"/>
              <a:t>Process them electronically. All these cables that have to be connected to all the antennas.</a:t>
            </a:r>
          </a:p>
          <a:p>
            <a:r>
              <a:rPr lang="en-US" baseline="0" dirty="0" smtClean="0"/>
              <a:t>Device called the </a:t>
            </a:r>
            <a:r>
              <a:rPr lang="en-US" baseline="0" dirty="0" err="1" smtClean="0"/>
              <a:t>beamformer</a:t>
            </a:r>
            <a:r>
              <a:rPr lang="en-US" baseline="0" dirty="0" smtClean="0"/>
              <a:t> that combines them.</a:t>
            </a:r>
          </a:p>
          <a:p>
            <a:r>
              <a:rPr lang="en-US" baseline="0" dirty="0" smtClean="0"/>
              <a:t>Talk about the </a:t>
            </a:r>
            <a:r>
              <a:rPr lang="en-US" baseline="0" dirty="0" err="1" smtClean="0"/>
              <a:t>beamformer</a:t>
            </a:r>
            <a:r>
              <a:rPr lang="en-US" baseline="0" dirty="0" smtClean="0"/>
              <a:t> and what it does.</a:t>
            </a:r>
          </a:p>
          <a:p>
            <a:r>
              <a:rPr lang="en-US" baseline="0" dirty="0" smtClean="0"/>
              <a:t>Establish the project. What this device has to do. Has to connect to a network analyzer, which can only test one path at a time to a device that has 32 different paths and automatically switch between them in order to make it feasible to test hundreds of these things.</a:t>
            </a:r>
          </a:p>
          <a:p>
            <a:r>
              <a:rPr lang="en-US" baseline="0" dirty="0" smtClean="0"/>
              <a:t>My project was to build a test device to test </a:t>
            </a:r>
            <a:r>
              <a:rPr lang="en-US" baseline="0" dirty="0" err="1" smtClean="0"/>
              <a:t>beamformers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FE542-575D-4919-B9BA-B5E0428EDCB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Pictures of Switch Driver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FE542-575D-4919-B9BA-B5E0428EDCB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Titles; simple bullets</a:t>
            </a:r>
          </a:p>
          <a:p>
            <a:r>
              <a:rPr lang="en-US" dirty="0" smtClean="0"/>
              <a:t>Delete the back and put a picture of the new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FE542-575D-4919-B9BA-B5E0428EDCB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of Outside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FE542-575D-4919-B9BA-B5E0428EDCB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93E-CA81-4703-9384-BA930BCA0FBC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47DE-1A9E-42B1-88CF-BD8EDACBA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93E-CA81-4703-9384-BA930BCA0FBC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47DE-1A9E-42B1-88CF-BD8EDACBA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93E-CA81-4703-9384-BA930BCA0FBC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47DE-1A9E-42B1-88CF-BD8EDACBA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93E-CA81-4703-9384-BA930BCA0FBC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47DE-1A9E-42B1-88CF-BD8EDACBA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93E-CA81-4703-9384-BA930BCA0FBC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47DE-1A9E-42B1-88CF-BD8EDACBA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93E-CA81-4703-9384-BA930BCA0FBC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47DE-1A9E-42B1-88CF-BD8EDACBA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93E-CA81-4703-9384-BA930BCA0FBC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47DE-1A9E-42B1-88CF-BD8EDACBA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93E-CA81-4703-9384-BA930BCA0FBC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47DE-1A9E-42B1-88CF-BD8EDACBA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93E-CA81-4703-9384-BA930BCA0FBC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47DE-1A9E-42B1-88CF-BD8EDACBA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93E-CA81-4703-9384-BA930BCA0FBC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47DE-1A9E-42B1-88CF-BD8EDACBA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93E-CA81-4703-9384-BA930BCA0FBC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47DE-1A9E-42B1-88CF-BD8EDACBA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B93E-CA81-4703-9384-BA930BCA0FBC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847DE-1A9E-42B1-88CF-BD8EDACBA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rar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haystack.mit.edu/mwa/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8915400" cy="1470025"/>
          </a:xfrm>
        </p:spPr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Multi-Channel Receiver Analyzer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2438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err="1" smtClean="0">
                <a:latin typeface="Helvetica" pitchFamily="34" charset="0"/>
              </a:rPr>
              <a:t>Breana</a:t>
            </a:r>
            <a:r>
              <a:rPr lang="en-US" dirty="0" smtClean="0">
                <a:latin typeface="Helvetica" pitchFamily="34" charset="0"/>
              </a:rPr>
              <a:t> Branham</a:t>
            </a:r>
          </a:p>
          <a:p>
            <a:pPr algn="l"/>
            <a:r>
              <a:rPr lang="en-US" dirty="0" smtClean="0">
                <a:latin typeface="Helvetica" pitchFamily="34" charset="0"/>
              </a:rPr>
              <a:t>in the ASU Low-Frequency Cosmology Laboratory </a:t>
            </a:r>
          </a:p>
          <a:p>
            <a:pPr algn="l"/>
            <a:endParaRPr lang="en-US" sz="1600" dirty="0" smtClean="0">
              <a:latin typeface="Helvetica" pitchFamily="34" charset="0"/>
            </a:endParaRPr>
          </a:p>
          <a:p>
            <a:pPr algn="l"/>
            <a:r>
              <a:rPr lang="en-US" dirty="0" smtClean="0">
                <a:latin typeface="Helvetica" pitchFamily="34" charset="0"/>
              </a:rPr>
              <a:t>Mentor Professor Judd Bowman</a:t>
            </a:r>
          </a:p>
          <a:p>
            <a:pPr algn="l"/>
            <a:r>
              <a:rPr lang="en-US" dirty="0" smtClean="0">
                <a:latin typeface="Helvetica" pitchFamily="34" charset="0"/>
              </a:rPr>
              <a:t>Special thanks to </a:t>
            </a:r>
            <a:r>
              <a:rPr lang="en-US" dirty="0" err="1" smtClean="0">
                <a:latin typeface="Helvetica" pitchFamily="34" charset="0"/>
              </a:rPr>
              <a:t>Hamdi</a:t>
            </a:r>
            <a:r>
              <a:rPr lang="en-US" dirty="0" smtClean="0">
                <a:latin typeface="Helvetica" pitchFamily="34" charset="0"/>
              </a:rPr>
              <a:t> Mani and Jose Chavez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940" y="6005916"/>
            <a:ext cx="9353340" cy="85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Outline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</a:rPr>
              <a:t>Radio </a:t>
            </a:r>
            <a:r>
              <a:rPr lang="en-US" dirty="0" smtClean="0">
                <a:latin typeface="Helvetica" pitchFamily="34" charset="0"/>
              </a:rPr>
              <a:t>Telescopes</a:t>
            </a:r>
          </a:p>
          <a:p>
            <a:r>
              <a:rPr lang="en-US" dirty="0" smtClean="0">
                <a:latin typeface="Helvetica" pitchFamily="34" charset="0"/>
              </a:rPr>
              <a:t>The Murchison </a:t>
            </a:r>
            <a:r>
              <a:rPr lang="en-US" dirty="0" err="1" smtClean="0">
                <a:latin typeface="Helvetica" pitchFamily="34" charset="0"/>
              </a:rPr>
              <a:t>Widefield</a:t>
            </a:r>
            <a:r>
              <a:rPr lang="en-US" dirty="0" smtClean="0">
                <a:latin typeface="Helvetica" pitchFamily="34" charset="0"/>
              </a:rPr>
              <a:t> Array</a:t>
            </a:r>
          </a:p>
          <a:p>
            <a:r>
              <a:rPr lang="en-US" dirty="0" smtClean="0">
                <a:latin typeface="Helvetica" pitchFamily="34" charset="0"/>
              </a:rPr>
              <a:t>Explanation of Device</a:t>
            </a:r>
          </a:p>
          <a:p>
            <a:r>
              <a:rPr lang="en-US" dirty="0" smtClean="0">
                <a:latin typeface="Helvetica" pitchFamily="34" charset="0"/>
              </a:rPr>
              <a:t>Creation of Device</a:t>
            </a:r>
          </a:p>
          <a:p>
            <a:r>
              <a:rPr lang="en-US" dirty="0" smtClean="0">
                <a:latin typeface="Helvetica" pitchFamily="34" charset="0"/>
              </a:rPr>
              <a:t>Project Completion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</a:rPr>
              <a:t/>
            </a:r>
            <a:br>
              <a:rPr lang="en-US" dirty="0" smtClean="0">
                <a:latin typeface="Helvetica" pitchFamily="34" charset="0"/>
              </a:rPr>
            </a:br>
            <a:r>
              <a:rPr lang="en-US" dirty="0" smtClean="0">
                <a:latin typeface="Helvetica" pitchFamily="34" charset="0"/>
              </a:rPr>
              <a:t>The Murchison </a:t>
            </a:r>
            <a:r>
              <a:rPr lang="en-US" dirty="0" err="1" smtClean="0">
                <a:latin typeface="Helvetica" pitchFamily="34" charset="0"/>
              </a:rPr>
              <a:t>Widefield</a:t>
            </a:r>
            <a:r>
              <a:rPr lang="en-US" dirty="0" smtClean="0">
                <a:latin typeface="Helvetica" pitchFamily="34" charset="0"/>
              </a:rPr>
              <a:t> Array (MWA)</a:t>
            </a:r>
            <a:br>
              <a:rPr lang="en-US" dirty="0" smtClean="0">
                <a:latin typeface="Helvetica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</a:rPr>
              <a:t>Radio Telescopes</a:t>
            </a:r>
          </a:p>
          <a:p>
            <a:r>
              <a:rPr lang="en-US" dirty="0" smtClean="0">
                <a:latin typeface="Helvetica" pitchFamily="34" charset="0"/>
              </a:rPr>
              <a:t>Research Goals of MWA</a:t>
            </a:r>
          </a:p>
          <a:p>
            <a:r>
              <a:rPr lang="en-US" dirty="0" smtClean="0">
                <a:latin typeface="Helvetica" pitchFamily="34" charset="0"/>
              </a:rPr>
              <a:t>Combining signals using </a:t>
            </a:r>
            <a:r>
              <a:rPr lang="en-US" dirty="0" err="1" smtClean="0">
                <a:latin typeface="Helvetica" pitchFamily="34" charset="0"/>
              </a:rPr>
              <a:t>beamformer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Creating an automated device to feasibly test all tiles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2216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 pitchFamily="34" charset="0"/>
                <a:hlinkClick r:id="rId3"/>
              </a:rPr>
              <a:t>http://www.icrar.org/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6940" y="6005916"/>
            <a:ext cx="9353340" cy="85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www.icrar.org/__data/assets/image/0010/1154908/array3-sm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1336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Initial Device Design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3" y="1541366"/>
            <a:ext cx="8892197" cy="447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78200"/>
            <a:ext cx="284795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Building Components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Inverts the voltage to power the negative logic switches</a:t>
            </a:r>
          </a:p>
          <a:p>
            <a:r>
              <a:rPr lang="en-US" dirty="0" smtClean="0">
                <a:latin typeface="Helvetica" pitchFamily="34" charset="0"/>
              </a:rPr>
              <a:t>Circuit Design</a:t>
            </a:r>
          </a:p>
          <a:p>
            <a:r>
              <a:rPr lang="en-US" dirty="0" smtClean="0">
                <a:latin typeface="Helvetica" pitchFamily="34" charset="0"/>
              </a:rPr>
              <a:t>Soldering</a:t>
            </a:r>
          </a:p>
          <a:p>
            <a:r>
              <a:rPr lang="en-US" dirty="0" smtClean="0">
                <a:latin typeface="Helvetica" pitchFamily="34" charset="0"/>
              </a:rPr>
              <a:t>Testing</a:t>
            </a:r>
          </a:p>
          <a:p>
            <a:r>
              <a:rPr lang="en-US" dirty="0" smtClean="0">
                <a:latin typeface="Helvetica" pitchFamily="34" charset="0"/>
              </a:rPr>
              <a:t>Troubleshooting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6940" y="6005916"/>
            <a:ext cx="9353340" cy="85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203798"/>
            <a:ext cx="4038600" cy="331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3D Model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28" y="1524000"/>
            <a:ext cx="903137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6940" y="6005916"/>
            <a:ext cx="9353340" cy="85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Creating the Exterior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4800" y="1600200"/>
            <a:ext cx="583802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6940" y="6005916"/>
            <a:ext cx="9353340" cy="85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324600" y="1600200"/>
            <a:ext cx="2362200" cy="4525963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AutoCAD Drawings</a:t>
            </a:r>
          </a:p>
          <a:p>
            <a:r>
              <a:rPr lang="en-US" dirty="0" smtClean="0">
                <a:latin typeface="Helvetica" pitchFamily="34" charset="0"/>
              </a:rPr>
              <a:t>Machine Shop</a:t>
            </a:r>
          </a:p>
          <a:p>
            <a:r>
              <a:rPr lang="en-US" dirty="0" smtClean="0">
                <a:latin typeface="Helvetica" pitchFamily="34" charset="0"/>
              </a:rPr>
              <a:t>Add LEDs and SMA connectors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657600"/>
            <a:ext cx="5867400" cy="20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648200" cy="4602163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The hardware is now being completed and the software implemented.</a:t>
            </a:r>
          </a:p>
          <a:p>
            <a:r>
              <a:rPr lang="en-US" dirty="0" smtClean="0">
                <a:latin typeface="Helvetica" pitchFamily="34" charset="0"/>
              </a:rPr>
              <a:t>The device will be taken to Australia to use for testing the </a:t>
            </a:r>
            <a:r>
              <a:rPr lang="en-US" dirty="0" err="1" smtClean="0">
                <a:latin typeface="Helvetica" pitchFamily="34" charset="0"/>
              </a:rPr>
              <a:t>beamformer</a:t>
            </a:r>
            <a:r>
              <a:rPr lang="en-US" dirty="0" smtClean="0">
                <a:latin typeface="Helvetica" pitchFamily="34" charset="0"/>
              </a:rPr>
              <a:t> components before their deployment to the telescope.</a:t>
            </a:r>
            <a:endParaRPr lang="en-US" dirty="0" smtClean="0">
              <a:latin typeface="Helvetica" pitchFamily="34" charset="0"/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6940" y="6005916"/>
            <a:ext cx="9353340" cy="85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Project Completion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2050" name="Picture 2" descr="http://www.haystack.mit.edu/mwa/pics/1t_ground_sh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905000"/>
            <a:ext cx="3759200" cy="2819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556800" y="5638800"/>
            <a:ext cx="3587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http://www.haystack.mit.edu/mwa/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15707</TotalTime>
  <Words>347</Words>
  <Application>Microsoft Office PowerPoint</Application>
  <PresentationFormat>On-screen Show (4:3)</PresentationFormat>
  <Paragraphs>57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Multi-Channel Receiver Analyzer</vt:lpstr>
      <vt:lpstr>Outline</vt:lpstr>
      <vt:lpstr> The Murchison Widefield Array (MWA) </vt:lpstr>
      <vt:lpstr>Initial Device Design</vt:lpstr>
      <vt:lpstr>Building Components</vt:lpstr>
      <vt:lpstr>3D Model</vt:lpstr>
      <vt:lpstr>Creating the Exterior</vt:lpstr>
      <vt:lpstr>Project Completion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Multi-Channel Receiver Analyzer</dc:title>
  <dc:creator>Breeenok</dc:creator>
  <cp:lastModifiedBy>Breeenok</cp:lastModifiedBy>
  <cp:revision>170</cp:revision>
  <dcterms:created xsi:type="dcterms:W3CDTF">2012-03-30T23:25:57Z</dcterms:created>
  <dcterms:modified xsi:type="dcterms:W3CDTF">2012-04-12T14:47:31Z</dcterms:modified>
</cp:coreProperties>
</file>